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3" r:id="rId4"/>
    <p:sldMasterId id="2147486165" r:id="rId5"/>
    <p:sldMasterId id="2147486140" r:id="rId6"/>
    <p:sldMasterId id="2147486152" r:id="rId7"/>
  </p:sldMasterIdLst>
  <p:notesMasterIdLst>
    <p:notesMasterId r:id="rId15"/>
  </p:notesMasterIdLst>
  <p:handoutMasterIdLst>
    <p:handoutMasterId r:id="rId16"/>
  </p:handoutMasterIdLst>
  <p:sldIdLst>
    <p:sldId id="411" r:id="rId8"/>
    <p:sldId id="425" r:id="rId9"/>
    <p:sldId id="424" r:id="rId10"/>
    <p:sldId id="427" r:id="rId11"/>
    <p:sldId id="426" r:id="rId12"/>
    <p:sldId id="428" r:id="rId13"/>
    <p:sldId id="423" r:id="rId14"/>
  </p:sldIdLst>
  <p:sldSz cx="9144000" cy="5143500" type="screen16x9"/>
  <p:notesSz cx="6797675" cy="98726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06400" indent="-4921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814388" indent="-9842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223963" indent="-14922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630363" indent="-20002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485"/>
    <a:srgbClr val="FF0066"/>
    <a:srgbClr val="009D3B"/>
    <a:srgbClr val="FF6600"/>
    <a:srgbClr val="009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724" autoAdjust="0"/>
  </p:normalViewPr>
  <p:slideViewPr>
    <p:cSldViewPr>
      <p:cViewPr varScale="1">
        <p:scale>
          <a:sx n="102" d="100"/>
          <a:sy n="102" d="100"/>
        </p:scale>
        <p:origin x="96" y="91"/>
      </p:cViewPr>
      <p:guideLst>
        <p:guide orient="horz" pos="71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3254" y="62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0A9A102-3AE9-411D-A300-E30E5051D36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169426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09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" y="739775"/>
            <a:ext cx="658177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475"/>
            <a:ext cx="5438775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83ADD1E-4B99-4203-AE60-719BD04565C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7991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96" charset="0"/>
        <a:ea typeface="ＭＳ Ｐゴシック" pitchFamily="-84" charset="-128"/>
        <a:cs typeface="ＭＳ Ｐゴシック" pitchFamily="-84" charset="-128"/>
      </a:defRPr>
    </a:lvl1pPr>
    <a:lvl2pPr marL="4064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96" charset="0"/>
        <a:ea typeface="ＭＳ Ｐゴシック" pitchFamily="96" charset="-128"/>
        <a:cs typeface="+mn-cs"/>
      </a:defRPr>
    </a:lvl2pPr>
    <a:lvl3pPr marL="8143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96" charset="0"/>
        <a:ea typeface="ＭＳ Ｐゴシック" pitchFamily="96" charset="-128"/>
        <a:cs typeface="+mn-cs"/>
      </a:defRPr>
    </a:lvl3pPr>
    <a:lvl4pPr marL="122396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96" charset="0"/>
        <a:ea typeface="ＭＳ Ｐゴシック" pitchFamily="96" charset="-128"/>
        <a:cs typeface="+mn-cs"/>
      </a:defRPr>
    </a:lvl4pPr>
    <a:lvl5pPr marL="163036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96" charset="0"/>
        <a:ea typeface="ＭＳ Ｐゴシック" pitchFamily="96" charset="-128"/>
        <a:cs typeface="+mn-cs"/>
      </a:defRPr>
    </a:lvl5pPr>
    <a:lvl6pPr marL="2040903" algn="l" defTabSz="4081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9084" algn="l" defTabSz="4081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7264" algn="l" defTabSz="4081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445" algn="l" defTabSz="4081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05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/>
          <p:cNvSpPr>
            <a:spLocks noGrp="1"/>
          </p:cNvSpPr>
          <p:nvPr>
            <p:ph type="sldNum" sz="quarter" idx="10"/>
          </p:nvPr>
        </p:nvSpPr>
        <p:spPr>
          <a:xfrm>
            <a:off x="6553200" y="48688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E1EE6-6690-45EE-9512-3CA0928C7CE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510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430185-598F-4B3C-9CF3-E46F47029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7744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22201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 lIns="81636" tIns="40818" rIns="81636" bIns="40818"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  <a:prstGeom prst="rect">
            <a:avLst/>
          </a:prstGeom>
        </p:spPr>
        <p:txBody>
          <a:bodyPr lIns="81636" tIns="40818" rIns="81636" bIns="4081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050"/>
          </a:xfrm>
          <a:prstGeom prst="rect">
            <a:avLst/>
          </a:prstGeom>
        </p:spPr>
        <p:txBody>
          <a:bodyPr lIns="81636" tIns="40818" rIns="81636" bIns="40818"/>
          <a:lstStyle>
            <a:lvl1pPr>
              <a:defRPr/>
            </a:lvl1pPr>
          </a:lstStyle>
          <a:p>
            <a:pPr>
              <a:defRPr/>
            </a:pPr>
            <a:fld id="{BC8800D9-D35F-48CA-A642-40FF436D9211}" type="datetimeFigureOut">
              <a:rPr lang="it-IT"/>
              <a:pPr>
                <a:defRPr/>
              </a:pPr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050"/>
          </a:xfrm>
          <a:prstGeom prst="rect">
            <a:avLst/>
          </a:prstGeom>
        </p:spPr>
        <p:txBody>
          <a:bodyPr lIns="81636" tIns="40818" rIns="81636" bIns="40818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8688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9F34F-522F-4C37-84F7-700C2A5F620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58351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85C6A0-0EA4-4C86-9959-08ECB6902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3A9C17F-85A2-48A2-974F-B89AEAFF8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F9D216-FE67-4E7B-9C6D-3A6BA586E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EBD678-F5B1-494E-8B18-A646B8F74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6484DC-4E7E-457B-80B2-3E29023F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7005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F9C37E-2EA2-4C04-BFC5-D9A6C5AA8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839323-4F45-44E6-BA45-F0757E68C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4CF065-DF84-4F0E-93C0-955E17323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F2FFFB1-3031-4A68-88FB-3EABC3BB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3744F6-AE69-4B21-962C-8B48F037D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67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5B43B3-315C-4242-A1A4-3E62AB066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9E0BB2A-CABE-4C93-8B86-9951FFA4D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DE6070-7904-4BCE-A298-2A0C787A5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3D6C31A-AEC2-46D6-8A13-9A52A505D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5CDE6F-7821-4267-A16A-68CD625F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9911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DAD32D-6D4B-48EB-8870-23427D949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C49035-D98C-4C6F-A1DB-EDC5A2BEE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6C456A8-CAA2-45A6-A327-831385DA4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6AF0410-85E1-4333-9ADB-3C244BFA5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391F0FA-7EA5-498C-998F-B21984F6B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59EE5C-D042-4D1F-BEEC-7EAF375AE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599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3E3908-A664-49FD-BDA9-D21101FB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D1B4E76-5AC8-4474-B4E4-584A75D5A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5A3A7EB-6DE2-4237-BCD2-C6D4F31E1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2701C5A-E21D-4680-B85C-194FF0C067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00652D0-AAC0-4EDE-A924-9BA5A8CAF1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200FAE1-EC6C-44B4-B3D5-9CB7AD6FE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EB9BE54-DC2A-43DA-896D-7E0E5E42C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7373EB9-96EE-49F6-B2D1-FE46C64A7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079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4EECAA-62EA-467A-B10A-AE2636B34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F64886F-95F4-4C80-84A8-186F8F563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197EF95-39CD-43F3-80F1-98434174E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5697A55-EB10-4429-BC48-ADE2E4ADF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5882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40DEC0E-3B5B-4ACA-BF67-AB630D359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39C51E9-E92E-43A7-81B1-C27EE109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54AB41F-92DE-4CD9-9D7B-192BC39E4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6938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8BA88C-3D4F-4350-8D89-1BB324492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70489B-14B1-474E-97D5-20F0B6E65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3A4E82E-710E-4CE9-8A33-17EDF08FB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3581870-14E0-4E51-9A26-2F951D64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A8761D7-A426-4170-94F9-A2AEF588E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CED86FE-596A-40C7-B63C-7A5088A31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46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8324FA-64DA-47D7-98B6-05586B613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BFAADE7-5692-4F29-93E5-8A626C283A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561D3A5-E508-4F60-AA41-42A5654DF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1BFA6D5-6C37-4584-908F-BC09F5E61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34CFDCC-5AF7-429F-A289-7F3B00ED8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E9E7A4-D3E6-4022-A65B-5F5AEF058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4983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ECA906-E59C-40F9-BFD8-BDCD71CB2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D41DDBB-D7FB-4596-BF1A-B59A443CD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1A2112-2BDA-4058-A777-114BD5E1C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CC7AE9-FE8A-49BC-926E-A7EDB9DAE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9EA313-13C3-4B32-A6A8-F3FDF028F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5373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658CE0A-312E-400E-B0CE-CB5CBEE244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2DDCAE7-CF52-44A9-AE81-48B0100DC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E6658E-E284-41E3-9B90-C607683CF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59F567B-0A69-4D7D-9166-4779F0EC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673296-2966-41B4-9DA6-5CF69F748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8157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0845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50805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263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5190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7698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1629" y="195263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050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177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9804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46974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29044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85E484C-AC8A-4B5C-BCA8-8EAC36D2BA83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F564E48-27FE-427E-B214-D2EF77DC3C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44033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10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pitchFamily="-84" charset="-128"/>
              </a:defRPr>
            </a:lvl1pPr>
          </a:lstStyle>
          <a:p>
            <a:pPr>
              <a:defRPr/>
            </a:pPr>
            <a:fld id="{E95D29BA-6637-4D39-B81E-BA897641702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95879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6082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73334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747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04233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41009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452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5672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79759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49286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85344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101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:\IMMAGINI_GRAFICA\00 ANIE LOGHI\00 ANIE LOGHI\logo ANIE Lungo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5828"/>
            <a:ext cx="2537832" cy="41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29D0F9F-04DF-94EA-F77C-97E3272E99A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00392" y="4083918"/>
            <a:ext cx="706469" cy="8574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136" r:id="rId1"/>
    <p:sldLayoutId id="2147486137" r:id="rId2"/>
    <p:sldLayoutId id="2147486177" r:id="rId3"/>
    <p:sldLayoutId id="2147486139" r:id="rId4"/>
  </p:sldLayoutIdLst>
  <p:hf hdr="0" ftr="0" dt="0"/>
  <p:txStyles>
    <p:titleStyle>
      <a:lvl1pPr algn="ctr" defTabSz="406400" rtl="0" eaLnBrk="0" fontAlgn="base" hangingPunct="0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defTabSz="406400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Georgia" charset="0"/>
          <a:ea typeface="ＭＳ Ｐゴシック" pitchFamily="-84" charset="-128"/>
          <a:cs typeface="ＭＳ Ｐゴシック" pitchFamily="-84" charset="-128"/>
        </a:defRPr>
      </a:lvl2pPr>
      <a:lvl3pPr algn="ctr" defTabSz="406400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Georgia" charset="0"/>
          <a:ea typeface="ＭＳ Ｐゴシック" pitchFamily="-84" charset="-128"/>
          <a:cs typeface="ＭＳ Ｐゴシック" pitchFamily="-84" charset="-128"/>
        </a:defRPr>
      </a:lvl3pPr>
      <a:lvl4pPr algn="ctr" defTabSz="406400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Georgia" charset="0"/>
          <a:ea typeface="ＭＳ Ｐゴシック" pitchFamily="-84" charset="-128"/>
          <a:cs typeface="ＭＳ Ｐゴシック" pitchFamily="-84" charset="-128"/>
        </a:defRPr>
      </a:lvl4pPr>
      <a:lvl5pPr algn="ctr" defTabSz="406400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Georgia" charset="0"/>
          <a:ea typeface="ＭＳ Ｐゴシック" pitchFamily="-84" charset="-128"/>
          <a:cs typeface="ＭＳ Ｐゴシック" pitchFamily="-84" charset="-128"/>
        </a:defRPr>
      </a:lvl5pPr>
      <a:lvl6pPr marL="408181" algn="ctr" defTabSz="408181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816361" algn="ctr" defTabSz="408181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224542" algn="ctr" defTabSz="408181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632722" algn="ctr" defTabSz="408181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04800" indent="-304800" algn="l" defTabSz="4064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661988" indent="-254000" algn="l" defTabSz="4064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019175" indent="-203200" algn="l" defTabSz="4064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427163" indent="-203200" algn="l" defTabSz="4064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1835150" indent="-203200" algn="l" defTabSz="4064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244993" indent="-204090" algn="l" defTabSz="408181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174" indent="-204090" algn="l" defTabSz="408181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355" indent="-204090" algn="l" defTabSz="408181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535" indent="-204090" algn="l" defTabSz="408181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081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81" algn="l" defTabSz="4081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61" algn="l" defTabSz="4081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42" algn="l" defTabSz="4081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722" algn="l" defTabSz="4081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903" algn="l" defTabSz="4081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84" algn="l" defTabSz="4081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264" algn="l" defTabSz="4081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445" algn="l" defTabSz="4081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" userDrawn="1">
          <p15:clr>
            <a:srgbClr val="F26B43"/>
          </p15:clr>
        </p15:guide>
        <p15:guide id="2" pos="22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C6ACE12-519E-47EA-976B-3A574CD43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F6C034D-A845-42DA-98AC-1C8D485BA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BC2AA3-0AB4-405A-920E-9F691D05EC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30D77-1C20-4D89-BDE8-3A36EC283F8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A570E1-461E-45D6-AE9A-1DE13535F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FD9E74-E7E1-457C-9538-14CB4E449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B98E5-A1CC-4794-9DA7-B7A4D63ADA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853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66" r:id="rId1"/>
    <p:sldLayoutId id="2147486167" r:id="rId2"/>
    <p:sldLayoutId id="2147486168" r:id="rId3"/>
    <p:sldLayoutId id="2147486169" r:id="rId4"/>
    <p:sldLayoutId id="2147486170" r:id="rId5"/>
    <p:sldLayoutId id="2147486171" r:id="rId6"/>
    <p:sldLayoutId id="2147486172" r:id="rId7"/>
    <p:sldLayoutId id="2147486173" r:id="rId8"/>
    <p:sldLayoutId id="2147486174" r:id="rId9"/>
    <p:sldLayoutId id="2147486175" r:id="rId10"/>
    <p:sldLayoutId id="21474861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:\IMMAGINI_GRAFICA\00 ANIE LOGHI\00 ANIE LOGHI\logo ANIE Lungo.jpg">
            <a:extLst>
              <a:ext uri="{FF2B5EF4-FFF2-40B4-BE49-F238E27FC236}">
                <a16:creationId xmlns:a16="http://schemas.microsoft.com/office/drawing/2014/main" id="{48A220EE-EA9B-4CEE-BA49-DC9D529024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5704"/>
            <a:ext cx="2447875" cy="39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2AEC12A-B1D0-5A26-E581-F6AC5F46E5F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100392" y="4155926"/>
            <a:ext cx="706469" cy="85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9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41" r:id="rId1"/>
    <p:sldLayoutId id="2147486142" r:id="rId2"/>
    <p:sldLayoutId id="2147486143" r:id="rId3"/>
    <p:sldLayoutId id="2147486144" r:id="rId4"/>
    <p:sldLayoutId id="2147486145" r:id="rId5"/>
    <p:sldLayoutId id="2147486146" r:id="rId6"/>
    <p:sldLayoutId id="2147486147" r:id="rId7"/>
    <p:sldLayoutId id="2147486148" r:id="rId8"/>
    <p:sldLayoutId id="2147486149" r:id="rId9"/>
    <p:sldLayoutId id="2147486150" r:id="rId10"/>
    <p:sldLayoutId id="2147486151" r:id="rId11"/>
    <p:sldLayoutId id="214748616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704EE-D7FF-479B-8744-47B0917E7C5A}" type="datetimeFigureOut">
              <a:rPr lang="it-IT" smtClean="0"/>
              <a:t>20/03/2023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B8F11-7FE9-4471-B13C-43AB89C16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777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53" r:id="rId1"/>
    <p:sldLayoutId id="2147486154" r:id="rId2"/>
    <p:sldLayoutId id="2147486155" r:id="rId3"/>
    <p:sldLayoutId id="2147486156" r:id="rId4"/>
    <p:sldLayoutId id="2147486157" r:id="rId5"/>
    <p:sldLayoutId id="2147486158" r:id="rId6"/>
    <p:sldLayoutId id="2147486159" r:id="rId7"/>
    <p:sldLayoutId id="2147486160" r:id="rId8"/>
    <p:sldLayoutId id="2147486161" r:id="rId9"/>
    <p:sldLayoutId id="2147486162" r:id="rId10"/>
    <p:sldLayoutId id="21474861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type="ctrTitle" idx="4294967295"/>
          </p:nvPr>
        </p:nvSpPr>
        <p:spPr>
          <a:xfrm>
            <a:off x="250825" y="1419623"/>
            <a:ext cx="8642350" cy="1008112"/>
          </a:xfrm>
          <a:prstGeom prst="rect">
            <a:avLst/>
          </a:prstGeom>
        </p:spPr>
        <p:txBody>
          <a:bodyPr/>
          <a:lstStyle/>
          <a:p>
            <a:pPr defTabSz="407604">
              <a:lnSpc>
                <a:spcPct val="85000"/>
              </a:lnSpc>
              <a:defRPr/>
            </a:pPr>
            <a:r>
              <a:rPr lang="it-IT" sz="2800" b="1" cap="small" dirty="0">
                <a:solidFill>
                  <a:srgbClr val="144485"/>
                </a:solidFill>
                <a:latin typeface="Calibri" panose="020F0502020204030204" pitchFamily="34" charset="0"/>
                <a:ea typeface="ＭＳ Ｐゴシック" pitchFamily="34" charset="-128"/>
              </a:rPr>
              <a:t>“I sistemi di accumulo per la flessibilità del </a:t>
            </a:r>
            <a:r>
              <a:rPr lang="it-IT" sz="2800" b="1" cap="small">
                <a:solidFill>
                  <a:srgbClr val="144485"/>
                </a:solidFill>
                <a:latin typeface="Calibri" panose="020F0502020204030204" pitchFamily="34" charset="0"/>
                <a:ea typeface="ＭＳ Ｐゴシック" pitchFamily="34" charset="-128"/>
              </a:rPr>
              <a:t>sistema elettrico”</a:t>
            </a:r>
            <a:endParaRPr lang="it-IT" sz="2800" b="1" cap="small" dirty="0">
              <a:solidFill>
                <a:srgbClr val="144485"/>
              </a:solidFill>
              <a:latin typeface="Calibri" panose="020F0502020204030204" pitchFamily="34" charset="0"/>
              <a:ea typeface="ＭＳ Ｐゴシック" pitchFamily="34" charset="-128"/>
            </a:endParaRPr>
          </a:p>
        </p:txBody>
      </p:sp>
      <p:sp>
        <p:nvSpPr>
          <p:cNvPr id="4" name="Sottotitolo 2"/>
          <p:cNvSpPr>
            <a:spLocks noGrp="1"/>
          </p:cNvSpPr>
          <p:nvPr>
            <p:ph type="subTitle" idx="4294967295"/>
          </p:nvPr>
        </p:nvSpPr>
        <p:spPr>
          <a:xfrm>
            <a:off x="323528" y="3191968"/>
            <a:ext cx="8280400" cy="131077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  <a:defRPr/>
            </a:pPr>
            <a:endParaRPr lang="it-IT" sz="2400" b="1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  <a:defRPr/>
            </a:pPr>
            <a:r>
              <a:rPr lang="it-IT" sz="2400" b="1" dirty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rPr>
              <a:t>23 marzo 2023</a:t>
            </a:r>
          </a:p>
          <a:p>
            <a:pPr marL="0" indent="0" algn="ctr">
              <a:buNone/>
              <a:defRPr/>
            </a:pPr>
            <a:r>
              <a:rPr lang="it-IT" sz="2400" b="1" dirty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rPr>
              <a:t>K.EY</a:t>
            </a:r>
            <a:r>
              <a:rPr lang="en-US" sz="2400" b="1" dirty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rPr>
              <a:t> – The Energy Transition Expo </a:t>
            </a:r>
          </a:p>
          <a:p>
            <a:pPr marL="0" indent="0" algn="ctr">
              <a:buNone/>
              <a:defRPr/>
            </a:pPr>
            <a:endParaRPr lang="it-IT" sz="2400" b="1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419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type="ctrTitle"/>
          </p:nvPr>
        </p:nvSpPr>
        <p:spPr>
          <a:xfrm>
            <a:off x="251520" y="1419622"/>
            <a:ext cx="8640960" cy="1584176"/>
          </a:xfrm>
        </p:spPr>
        <p:txBody>
          <a:bodyPr/>
          <a:lstStyle/>
          <a:p>
            <a:pPr defTabSz="407604">
              <a:lnSpc>
                <a:spcPct val="85000"/>
              </a:lnSpc>
              <a:defRPr/>
            </a:pPr>
            <a:r>
              <a:rPr lang="it-IT" sz="2800" b="1" cap="small" dirty="0">
                <a:solidFill>
                  <a:srgbClr val="144485"/>
                </a:solidFill>
                <a:latin typeface="Calibri" panose="020F0502020204030204" pitchFamily="34" charset="0"/>
                <a:ea typeface="ＭＳ Ｐゴシック" pitchFamily="34" charset="-128"/>
              </a:rPr>
              <a:t>Introduzione</a:t>
            </a:r>
          </a:p>
        </p:txBody>
      </p:sp>
      <p:sp>
        <p:nvSpPr>
          <p:cNvPr id="4" name="Sottotitolo 2"/>
          <p:cNvSpPr>
            <a:spLocks noGrp="1"/>
          </p:cNvSpPr>
          <p:nvPr>
            <p:ph type="subTitle" idx="1"/>
          </p:nvPr>
        </p:nvSpPr>
        <p:spPr>
          <a:xfrm>
            <a:off x="431540" y="4155926"/>
            <a:ext cx="8280920" cy="648072"/>
          </a:xfrm>
        </p:spPr>
        <p:txBody>
          <a:bodyPr/>
          <a:lstStyle/>
          <a:p>
            <a:pPr>
              <a:defRPr/>
            </a:pPr>
            <a:r>
              <a:rPr lang="it-IT" sz="2400" b="1" dirty="0">
                <a:latin typeface="Calibri" panose="020F0502020204030204" pitchFamily="34" charset="0"/>
              </a:rPr>
              <a:t>Michelangelo Lafronza 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639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7FF6CD-2061-46D9-B125-3618B985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7832"/>
            <a:ext cx="8229600" cy="504056"/>
          </a:xfrm>
        </p:spPr>
        <p:txBody>
          <a:bodyPr/>
          <a:lstStyle/>
          <a:p>
            <a:r>
              <a:rPr lang="it-IT" sz="2800" b="1" cap="small" dirty="0">
                <a:solidFill>
                  <a:srgbClr val="144485"/>
                </a:solidFill>
                <a:latin typeface="Calibri" panose="020F0502020204030204" pitchFamily="34" charset="0"/>
                <a:ea typeface="ＭＳ Ｐゴシック" pitchFamily="34" charset="-128"/>
              </a:rPr>
              <a:t>Programma convegno</a:t>
            </a:r>
            <a:br>
              <a:rPr lang="it-IT" dirty="0"/>
            </a:b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3225632-9582-7A45-D984-A9B830787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243" y="1131888"/>
            <a:ext cx="4873513" cy="389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6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8BAF1A-F46D-9774-E87C-D98AD4A03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39" y="987574"/>
            <a:ext cx="4032448" cy="56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square" lIns="67500" tIns="33750" rIns="67500" bIns="33750">
            <a:spAutoFit/>
          </a:bodyPr>
          <a:lstStyle/>
          <a:p>
            <a:pPr>
              <a:buSzPct val="100000"/>
              <a:tabLst>
                <a:tab pos="0" algn="l"/>
                <a:tab pos="254000" algn="l"/>
                <a:tab pos="509588" algn="l"/>
                <a:tab pos="766763" algn="l"/>
                <a:tab pos="1022350" algn="l"/>
                <a:tab pos="1277938" algn="l"/>
                <a:tab pos="1533525" algn="l"/>
                <a:tab pos="1790700" algn="l"/>
                <a:tab pos="2046288" algn="l"/>
                <a:tab pos="2301875" algn="l"/>
                <a:tab pos="2557463" algn="l"/>
                <a:tab pos="2814638" algn="l"/>
                <a:tab pos="3070225" algn="l"/>
                <a:tab pos="3325813" algn="l"/>
                <a:tab pos="3581400" algn="l"/>
                <a:tab pos="3838575" algn="l"/>
                <a:tab pos="4094163" algn="l"/>
                <a:tab pos="4349750" algn="l"/>
                <a:tab pos="4605338" algn="l"/>
                <a:tab pos="4862513" algn="l"/>
                <a:tab pos="5118100" algn="l"/>
                <a:tab pos="5429250" algn="l"/>
                <a:tab pos="5972175" algn="l"/>
                <a:tab pos="6515100" algn="l"/>
              </a:tabLst>
              <a:defRPr/>
            </a:pPr>
            <a:r>
              <a:rPr lang="it-IT" sz="3200" b="1" dirty="0">
                <a:solidFill>
                  <a:srgbClr val="144485"/>
                </a:solidFill>
                <a:latin typeface="Calibri" panose="020F0502020204030204" pitchFamily="34" charset="0"/>
                <a:cs typeface="+mj-cs"/>
              </a:rPr>
              <a:t>Federazione ANIE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4B2BE73-4466-AA4B-1E1E-B6C0B4DF95CB}"/>
              </a:ext>
            </a:extLst>
          </p:cNvPr>
          <p:cNvSpPr/>
          <p:nvPr/>
        </p:nvSpPr>
        <p:spPr>
          <a:xfrm>
            <a:off x="440541" y="1923678"/>
            <a:ext cx="8262918" cy="2723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r>
              <a:rPr lang="it-IT" sz="1500" dirty="0">
                <a:latin typeface="+mn-lt"/>
                <a:ea typeface="+mj-ea"/>
              </a:rPr>
              <a:t>ANIE Federazione è una delle maggiori organizzazioni di categoria del sistema confindustriale per peso, dimensioni e rappresentatività.</a:t>
            </a:r>
          </a:p>
          <a:p>
            <a:pPr marL="285750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endParaRPr lang="it-IT" sz="1500" dirty="0">
              <a:latin typeface="+mn-lt"/>
              <a:ea typeface="+mj-ea"/>
            </a:endParaRPr>
          </a:p>
          <a:p>
            <a:pPr marL="285750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r>
              <a:rPr lang="it-IT" sz="1500" dirty="0">
                <a:latin typeface="+mn-lt"/>
                <a:ea typeface="+mj-ea"/>
              </a:rPr>
              <a:t>Ad ANIE aderiscono 1.400 aziende del settore elettrotecnico ed elettronico.</a:t>
            </a:r>
          </a:p>
          <a:p>
            <a:pPr marL="285750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endParaRPr lang="it-IT" sz="1500" dirty="0">
              <a:latin typeface="+mn-lt"/>
              <a:ea typeface="+mj-ea"/>
            </a:endParaRPr>
          </a:p>
          <a:p>
            <a:pPr marL="285750" indent="-285750" algn="just">
              <a:lnSpc>
                <a:spcPts val="2250"/>
              </a:lnSpc>
              <a:buFont typeface="Wingdings" panose="05000000000000000000" pitchFamily="2" charset="2"/>
              <a:buChar char="§"/>
            </a:pPr>
            <a:r>
              <a:rPr lang="it-IT" sz="1500" dirty="0">
                <a:latin typeface="+mn-lt"/>
                <a:ea typeface="+mj-ea"/>
              </a:rPr>
              <a:t>Il settore occupa circa 500.000 addetti con un fatturato aggregato a fine 2021 di 76  miliardi di euro. Le aziende associate, fornitrici di sistemi e soluzioni tecnologiche all’avanguardia, sono espressione dell’eccellenza tecnologica del Made in Italy, risultato di importanti investimenti annui in Ricerca e Innovazione (5% del fatturato).</a:t>
            </a:r>
          </a:p>
        </p:txBody>
      </p:sp>
    </p:spTree>
    <p:extLst>
      <p:ext uri="{BB962C8B-B14F-4D97-AF65-F5344CB8AC3E}">
        <p14:creationId xmlns:p14="http://schemas.microsoft.com/office/powerpoint/2010/main" val="190382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FBB2521D-1559-0250-F37D-07159233102F}"/>
              </a:ext>
            </a:extLst>
          </p:cNvPr>
          <p:cNvSpPr/>
          <p:nvPr/>
        </p:nvSpPr>
        <p:spPr>
          <a:xfrm>
            <a:off x="539552" y="987574"/>
            <a:ext cx="65360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144485"/>
                </a:solidFill>
                <a:latin typeface="Calibri" panose="020F0502020204030204" pitchFamily="34" charset="0"/>
                <a:cs typeface="+mj-cs"/>
              </a:rPr>
              <a:t>Federazione ANIE – I comparti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A2EB0E9-B7D3-46C3-D27E-3247A7CEF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595771"/>
            <a:ext cx="6957665" cy="291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22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6">
            <a:extLst>
              <a:ext uri="{FF2B5EF4-FFF2-40B4-BE49-F238E27FC236}">
                <a16:creationId xmlns:a16="http://schemas.microsoft.com/office/drawing/2014/main" id="{AEB9A7B3-B588-3DA3-45DA-C7AE5D7A2F49}"/>
              </a:ext>
            </a:extLst>
          </p:cNvPr>
          <p:cNvSpPr txBox="1">
            <a:spLocks/>
          </p:cNvSpPr>
          <p:nvPr/>
        </p:nvSpPr>
        <p:spPr>
          <a:xfrm>
            <a:off x="467544" y="2067694"/>
            <a:ext cx="3273667" cy="363452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+mn-lt"/>
                <a:cs typeface="Dax-Bold"/>
              </a:rPr>
              <a:t>Ambiente e Energia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+mn-lt"/>
                <a:cs typeface="Dax-Bold"/>
              </a:rPr>
              <a:t>Appalti Pubblici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+mn-lt"/>
                <a:cs typeface="Dax-Bold"/>
              </a:rPr>
              <a:t>Eventi e fiere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+mn-lt"/>
                <a:cs typeface="Dax-Bold"/>
              </a:rPr>
              <a:t>Formazione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+mn-lt"/>
                <a:cs typeface="Dax-Bold"/>
              </a:rPr>
              <a:t>Internazionalizzazione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AE1B6ED-93A6-41D9-26E0-5D90D2A93FDE}"/>
              </a:ext>
            </a:extLst>
          </p:cNvPr>
          <p:cNvSpPr txBox="1"/>
          <p:nvPr/>
        </p:nvSpPr>
        <p:spPr>
          <a:xfrm>
            <a:off x="4788024" y="2054261"/>
            <a:ext cx="41764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Calibri"/>
                <a:cs typeface="Dax-Bold"/>
              </a:rPr>
              <a:t>Normativa e legislazione tecnica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Calibri"/>
                <a:cs typeface="Dax-Bold"/>
              </a:rPr>
              <a:t>Osservatorio Europa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Calibri"/>
                <a:cs typeface="Dax-Bold"/>
              </a:rPr>
              <a:t>Pubblicazioni tecniche e studi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Calibri"/>
                <a:cs typeface="Dax-Bold"/>
              </a:rPr>
              <a:t>Studi economici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rgbClr val="005496"/>
                </a:solidFill>
                <a:latin typeface="Calibri"/>
                <a:cs typeface="Dax-Bold"/>
              </a:rPr>
              <a:t>Supporto legale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C70D86-D8F4-F72C-5605-8CFD42BF2E62}"/>
              </a:ext>
            </a:extLst>
          </p:cNvPr>
          <p:cNvSpPr/>
          <p:nvPr/>
        </p:nvSpPr>
        <p:spPr>
          <a:xfrm>
            <a:off x="539552" y="987574"/>
            <a:ext cx="8714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144485"/>
                </a:solidFill>
                <a:latin typeface="Calibri" panose="020F0502020204030204" pitchFamily="34" charset="0"/>
                <a:cs typeface="+mj-cs"/>
              </a:rPr>
              <a:t>Federazione ANIE – I servizi</a:t>
            </a:r>
          </a:p>
        </p:txBody>
      </p:sp>
    </p:spTree>
    <p:extLst>
      <p:ext uri="{BB962C8B-B14F-4D97-AF65-F5344CB8AC3E}">
        <p14:creationId xmlns:p14="http://schemas.microsoft.com/office/powerpoint/2010/main" val="246479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1AC1544E-22ED-4F72-94C9-4AD13D5F3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19" y="1275606"/>
            <a:ext cx="8658961" cy="3577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3750" rIns="67500" bIns="33750"/>
          <a:lstStyle>
            <a:lvl1pPr marL="215900" indent="-206375">
              <a:tabLst>
                <a:tab pos="215900" algn="l"/>
                <a:tab pos="555625" algn="l"/>
                <a:tab pos="896938" algn="l"/>
                <a:tab pos="1238250" algn="l"/>
                <a:tab pos="1579563" algn="l"/>
                <a:tab pos="1920875" algn="l"/>
                <a:tab pos="2262188" algn="l"/>
                <a:tab pos="2603500" algn="l"/>
                <a:tab pos="2944813" algn="l"/>
                <a:tab pos="3286125" algn="l"/>
                <a:tab pos="3627438" algn="l"/>
                <a:tab pos="3968750" algn="l"/>
                <a:tab pos="4310063" algn="l"/>
                <a:tab pos="4651375" algn="l"/>
                <a:tab pos="4992688" algn="l"/>
                <a:tab pos="5334000" algn="l"/>
                <a:tab pos="5675313" algn="l"/>
                <a:tab pos="6016625" algn="l"/>
                <a:tab pos="6357938" algn="l"/>
                <a:tab pos="6699250" algn="l"/>
                <a:tab pos="7040563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57213" indent="-342900">
              <a:tabLst>
                <a:tab pos="215900" algn="l"/>
                <a:tab pos="555625" algn="l"/>
                <a:tab pos="896938" algn="l"/>
                <a:tab pos="1238250" algn="l"/>
                <a:tab pos="1579563" algn="l"/>
                <a:tab pos="1920875" algn="l"/>
                <a:tab pos="2262188" algn="l"/>
                <a:tab pos="2603500" algn="l"/>
                <a:tab pos="2944813" algn="l"/>
                <a:tab pos="3286125" algn="l"/>
                <a:tab pos="3627438" algn="l"/>
                <a:tab pos="3968750" algn="l"/>
                <a:tab pos="4310063" algn="l"/>
                <a:tab pos="4651375" algn="l"/>
                <a:tab pos="4992688" algn="l"/>
                <a:tab pos="5334000" algn="l"/>
                <a:tab pos="5675313" algn="l"/>
                <a:tab pos="6016625" algn="l"/>
                <a:tab pos="6357938" algn="l"/>
                <a:tab pos="6699250" algn="l"/>
                <a:tab pos="7040563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215900" algn="l"/>
                <a:tab pos="555625" algn="l"/>
                <a:tab pos="896938" algn="l"/>
                <a:tab pos="1238250" algn="l"/>
                <a:tab pos="1579563" algn="l"/>
                <a:tab pos="1920875" algn="l"/>
                <a:tab pos="2262188" algn="l"/>
                <a:tab pos="2603500" algn="l"/>
                <a:tab pos="2944813" algn="l"/>
                <a:tab pos="3286125" algn="l"/>
                <a:tab pos="3627438" algn="l"/>
                <a:tab pos="3968750" algn="l"/>
                <a:tab pos="4310063" algn="l"/>
                <a:tab pos="4651375" algn="l"/>
                <a:tab pos="4992688" algn="l"/>
                <a:tab pos="5334000" algn="l"/>
                <a:tab pos="5675313" algn="l"/>
                <a:tab pos="6016625" algn="l"/>
                <a:tab pos="6357938" algn="l"/>
                <a:tab pos="6699250" algn="l"/>
                <a:tab pos="7040563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215900" algn="l"/>
                <a:tab pos="555625" algn="l"/>
                <a:tab pos="896938" algn="l"/>
                <a:tab pos="1238250" algn="l"/>
                <a:tab pos="1579563" algn="l"/>
                <a:tab pos="1920875" algn="l"/>
                <a:tab pos="2262188" algn="l"/>
                <a:tab pos="2603500" algn="l"/>
                <a:tab pos="2944813" algn="l"/>
                <a:tab pos="3286125" algn="l"/>
                <a:tab pos="3627438" algn="l"/>
                <a:tab pos="3968750" algn="l"/>
                <a:tab pos="4310063" algn="l"/>
                <a:tab pos="4651375" algn="l"/>
                <a:tab pos="4992688" algn="l"/>
                <a:tab pos="5334000" algn="l"/>
                <a:tab pos="5675313" algn="l"/>
                <a:tab pos="6016625" algn="l"/>
                <a:tab pos="6357938" algn="l"/>
                <a:tab pos="6699250" algn="l"/>
                <a:tab pos="7040563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215900" algn="l"/>
                <a:tab pos="555625" algn="l"/>
                <a:tab pos="896938" algn="l"/>
                <a:tab pos="1238250" algn="l"/>
                <a:tab pos="1579563" algn="l"/>
                <a:tab pos="1920875" algn="l"/>
                <a:tab pos="2262188" algn="l"/>
                <a:tab pos="2603500" algn="l"/>
                <a:tab pos="2944813" algn="l"/>
                <a:tab pos="3286125" algn="l"/>
                <a:tab pos="3627438" algn="l"/>
                <a:tab pos="3968750" algn="l"/>
                <a:tab pos="4310063" algn="l"/>
                <a:tab pos="4651375" algn="l"/>
                <a:tab pos="4992688" algn="l"/>
                <a:tab pos="5334000" algn="l"/>
                <a:tab pos="5675313" algn="l"/>
                <a:tab pos="6016625" algn="l"/>
                <a:tab pos="6357938" algn="l"/>
                <a:tab pos="6699250" algn="l"/>
                <a:tab pos="7040563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341313" eaLnBrk="0" fontAlgn="base" hangingPunct="0">
              <a:spcBef>
                <a:spcPct val="0"/>
              </a:spcBef>
              <a:spcAft>
                <a:spcPct val="0"/>
              </a:spcAft>
              <a:tabLst>
                <a:tab pos="215900" algn="l"/>
                <a:tab pos="555625" algn="l"/>
                <a:tab pos="896938" algn="l"/>
                <a:tab pos="1238250" algn="l"/>
                <a:tab pos="1579563" algn="l"/>
                <a:tab pos="1920875" algn="l"/>
                <a:tab pos="2262188" algn="l"/>
                <a:tab pos="2603500" algn="l"/>
                <a:tab pos="2944813" algn="l"/>
                <a:tab pos="3286125" algn="l"/>
                <a:tab pos="3627438" algn="l"/>
                <a:tab pos="3968750" algn="l"/>
                <a:tab pos="4310063" algn="l"/>
                <a:tab pos="4651375" algn="l"/>
                <a:tab pos="4992688" algn="l"/>
                <a:tab pos="5334000" algn="l"/>
                <a:tab pos="5675313" algn="l"/>
                <a:tab pos="6016625" algn="l"/>
                <a:tab pos="6357938" algn="l"/>
                <a:tab pos="6699250" algn="l"/>
                <a:tab pos="7040563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341313" eaLnBrk="0" fontAlgn="base" hangingPunct="0">
              <a:spcBef>
                <a:spcPct val="0"/>
              </a:spcBef>
              <a:spcAft>
                <a:spcPct val="0"/>
              </a:spcAft>
              <a:tabLst>
                <a:tab pos="215900" algn="l"/>
                <a:tab pos="555625" algn="l"/>
                <a:tab pos="896938" algn="l"/>
                <a:tab pos="1238250" algn="l"/>
                <a:tab pos="1579563" algn="l"/>
                <a:tab pos="1920875" algn="l"/>
                <a:tab pos="2262188" algn="l"/>
                <a:tab pos="2603500" algn="l"/>
                <a:tab pos="2944813" algn="l"/>
                <a:tab pos="3286125" algn="l"/>
                <a:tab pos="3627438" algn="l"/>
                <a:tab pos="3968750" algn="l"/>
                <a:tab pos="4310063" algn="l"/>
                <a:tab pos="4651375" algn="l"/>
                <a:tab pos="4992688" algn="l"/>
                <a:tab pos="5334000" algn="l"/>
                <a:tab pos="5675313" algn="l"/>
                <a:tab pos="6016625" algn="l"/>
                <a:tab pos="6357938" algn="l"/>
                <a:tab pos="6699250" algn="l"/>
                <a:tab pos="7040563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341313" eaLnBrk="0" fontAlgn="base" hangingPunct="0">
              <a:spcBef>
                <a:spcPct val="0"/>
              </a:spcBef>
              <a:spcAft>
                <a:spcPct val="0"/>
              </a:spcAft>
              <a:tabLst>
                <a:tab pos="215900" algn="l"/>
                <a:tab pos="555625" algn="l"/>
                <a:tab pos="896938" algn="l"/>
                <a:tab pos="1238250" algn="l"/>
                <a:tab pos="1579563" algn="l"/>
                <a:tab pos="1920875" algn="l"/>
                <a:tab pos="2262188" algn="l"/>
                <a:tab pos="2603500" algn="l"/>
                <a:tab pos="2944813" algn="l"/>
                <a:tab pos="3286125" algn="l"/>
                <a:tab pos="3627438" algn="l"/>
                <a:tab pos="3968750" algn="l"/>
                <a:tab pos="4310063" algn="l"/>
                <a:tab pos="4651375" algn="l"/>
                <a:tab pos="4992688" algn="l"/>
                <a:tab pos="5334000" algn="l"/>
                <a:tab pos="5675313" algn="l"/>
                <a:tab pos="6016625" algn="l"/>
                <a:tab pos="6357938" algn="l"/>
                <a:tab pos="6699250" algn="l"/>
                <a:tab pos="7040563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341313" eaLnBrk="0" fontAlgn="base" hangingPunct="0">
              <a:spcBef>
                <a:spcPct val="0"/>
              </a:spcBef>
              <a:spcAft>
                <a:spcPct val="0"/>
              </a:spcAft>
              <a:tabLst>
                <a:tab pos="215900" algn="l"/>
                <a:tab pos="555625" algn="l"/>
                <a:tab pos="896938" algn="l"/>
                <a:tab pos="1238250" algn="l"/>
                <a:tab pos="1579563" algn="l"/>
                <a:tab pos="1920875" algn="l"/>
                <a:tab pos="2262188" algn="l"/>
                <a:tab pos="2603500" algn="l"/>
                <a:tab pos="2944813" algn="l"/>
                <a:tab pos="3286125" algn="l"/>
                <a:tab pos="3627438" algn="l"/>
                <a:tab pos="3968750" algn="l"/>
                <a:tab pos="4310063" algn="l"/>
                <a:tab pos="4651375" algn="l"/>
                <a:tab pos="4992688" algn="l"/>
                <a:tab pos="5334000" algn="l"/>
                <a:tab pos="5675313" algn="l"/>
                <a:tab pos="6016625" algn="l"/>
                <a:tab pos="6357938" algn="l"/>
                <a:tab pos="6699250" algn="l"/>
                <a:tab pos="7040563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9525" indent="0" algn="just">
              <a:lnSpc>
                <a:spcPct val="93000"/>
              </a:lnSpc>
              <a:spcAft>
                <a:spcPts val="600"/>
              </a:spcAft>
              <a:buClr>
                <a:srgbClr val="000000"/>
              </a:buClr>
              <a:buSzPct val="45000"/>
              <a:defRPr/>
            </a:pPr>
            <a:endParaRPr lang="it-IT" sz="1350" b="1" dirty="0">
              <a:solidFill>
                <a:srgbClr val="005496"/>
              </a:solidFill>
              <a:latin typeface="+mj-lt"/>
              <a:ea typeface="ＭＳ Ｐゴシック" pitchFamily="34" charset="-128"/>
              <a:cs typeface="+mn-cs"/>
            </a:endParaRPr>
          </a:p>
          <a:p>
            <a:pPr marL="9525" indent="0" algn="just">
              <a:lnSpc>
                <a:spcPct val="93000"/>
              </a:lnSpc>
              <a:spcAft>
                <a:spcPts val="600"/>
              </a:spcAft>
              <a:buClr>
                <a:srgbClr val="000000"/>
              </a:buClr>
              <a:buSzPct val="45000"/>
              <a:defRPr/>
            </a:pPr>
            <a:endParaRPr lang="it-IT" sz="1350" b="1" dirty="0">
              <a:solidFill>
                <a:srgbClr val="005496"/>
              </a:solidFill>
              <a:latin typeface="+mj-lt"/>
              <a:ea typeface="ＭＳ Ｐゴシック" pitchFamily="34" charset="-128"/>
              <a:cs typeface="+mn-cs"/>
            </a:endParaRPr>
          </a:p>
          <a:p>
            <a:pPr marL="9525" indent="0" algn="just">
              <a:lnSpc>
                <a:spcPct val="93000"/>
              </a:lnSpc>
              <a:spcAft>
                <a:spcPts val="600"/>
              </a:spcAft>
              <a:buClr>
                <a:srgbClr val="000000"/>
              </a:buClr>
              <a:buSzPct val="45000"/>
              <a:defRPr/>
            </a:pPr>
            <a:endParaRPr lang="it-IT" sz="1350" b="1" dirty="0">
              <a:solidFill>
                <a:srgbClr val="005496"/>
              </a:solidFill>
              <a:latin typeface="+mj-lt"/>
              <a:ea typeface="ＭＳ Ｐゴシック" pitchFamily="34" charset="-128"/>
              <a:cs typeface="+mn-cs"/>
            </a:endParaRPr>
          </a:p>
          <a:p>
            <a:pPr marL="9525" indent="0" algn="just">
              <a:lnSpc>
                <a:spcPct val="93000"/>
              </a:lnSpc>
              <a:spcAft>
                <a:spcPts val="600"/>
              </a:spcAft>
              <a:buClr>
                <a:srgbClr val="000000"/>
              </a:buClr>
              <a:buSzPct val="45000"/>
              <a:defRPr/>
            </a:pPr>
            <a:endParaRPr lang="it-IT" sz="1350" b="1" dirty="0">
              <a:solidFill>
                <a:srgbClr val="005496"/>
              </a:solidFill>
              <a:latin typeface="+mj-lt"/>
              <a:ea typeface="ＭＳ Ｐゴシック" pitchFamily="34" charset="-128"/>
              <a:cs typeface="+mn-cs"/>
            </a:endParaRPr>
          </a:p>
          <a:p>
            <a:pPr marL="9525" indent="0" algn="just">
              <a:lnSpc>
                <a:spcPct val="93000"/>
              </a:lnSpc>
              <a:spcAft>
                <a:spcPts val="600"/>
              </a:spcAft>
              <a:buClr>
                <a:srgbClr val="000000"/>
              </a:buClr>
              <a:buSzPct val="45000"/>
              <a:defRPr/>
            </a:pPr>
            <a:endParaRPr lang="it-IT" sz="1350" b="1" dirty="0">
              <a:solidFill>
                <a:srgbClr val="005496"/>
              </a:solidFill>
              <a:latin typeface="+mj-lt"/>
              <a:ea typeface="ＭＳ Ｐゴシック" pitchFamily="34" charset="-128"/>
              <a:cs typeface="+mn-cs"/>
            </a:endParaRPr>
          </a:p>
          <a:p>
            <a:pPr marL="9525" indent="0" algn="ctr">
              <a:lnSpc>
                <a:spcPct val="93000"/>
              </a:lnSpc>
              <a:spcAft>
                <a:spcPts val="600"/>
              </a:spcAft>
              <a:buClr>
                <a:srgbClr val="000000"/>
              </a:buClr>
              <a:buSzPct val="45000"/>
              <a:defRPr/>
            </a:pPr>
            <a:r>
              <a:rPr lang="it-IT" sz="2200" b="1" dirty="0">
                <a:solidFill>
                  <a:srgbClr val="005496"/>
                </a:solidFill>
                <a:latin typeface="+mj-lt"/>
                <a:ea typeface="ＭＳ Ｐゴシック" pitchFamily="34" charset="-128"/>
                <a:cs typeface="+mn-cs"/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1209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intern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88DDD496D91334AB56E280F32864EBE" ma:contentTypeVersion="8" ma:contentTypeDescription="Creare un nuovo documento." ma:contentTypeScope="" ma:versionID="e8fa4c075ee28725135628a47b77b744">
  <xsd:schema xmlns:xsd="http://www.w3.org/2001/XMLSchema" xmlns:xs="http://www.w3.org/2001/XMLSchema" xmlns:p="http://schemas.microsoft.com/office/2006/metadata/properties" xmlns:ns3="be241893-82f9-4bff-ba67-04610bac37a8" targetNamespace="http://schemas.microsoft.com/office/2006/metadata/properties" ma:root="true" ma:fieldsID="f6c2bbec509733abd7e7f812699e6129" ns3:_="">
    <xsd:import namespace="be241893-82f9-4bff-ba67-04610bac37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241893-82f9-4bff-ba67-04610bac37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DBCE98-876C-40D8-A168-53607869B0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241893-82f9-4bff-ba67-04610bac37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4A057B-FBCC-412D-AFC1-BC55FC18C9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52D62F-E12B-4AFF-B0FC-E50BB5715847}">
  <ds:schemaRefs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microsoft.com/office/2006/metadata/properties"/>
    <ds:schemaRef ds:uri="be241893-82f9-4bff-ba67-04610bac37a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153</Words>
  <Application>Microsoft Office PowerPoint</Application>
  <PresentationFormat>Presentazione su schermo (16:9)</PresentationFormat>
  <Paragraphs>31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Wingdings</vt:lpstr>
      <vt:lpstr>interno</vt:lpstr>
      <vt:lpstr>2_Personalizza struttura</vt:lpstr>
      <vt:lpstr>Personalizza struttura</vt:lpstr>
      <vt:lpstr>1_Personalizza struttura</vt:lpstr>
      <vt:lpstr>“I sistemi di accumulo per la flessibilità del sistema elettrico”</vt:lpstr>
      <vt:lpstr>Introduzione</vt:lpstr>
      <vt:lpstr>Programma convegno 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ConteOggioniPartners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Presentazione</dc:title>
  <dc:creator>COP012</dc:creator>
  <cp:lastModifiedBy>Paderni Elena</cp:lastModifiedBy>
  <cp:revision>762</cp:revision>
  <cp:lastPrinted>2017-06-07T10:03:54Z</cp:lastPrinted>
  <dcterms:created xsi:type="dcterms:W3CDTF">2012-06-07T07:24:33Z</dcterms:created>
  <dcterms:modified xsi:type="dcterms:W3CDTF">2023-03-20T08:31:53Z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0x010100788DDD496D91334AB56E280F32864EBE</vt:lpwstr>
  </property>
</Properties>
</file>